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20.jpeg" ContentType="image/jpeg"/>
  <Override PartName="/ppt/media/image5.png" ContentType="image/png"/>
  <Override PartName="/ppt/media/image4.png" ContentType="image/png"/>
  <Override PartName="/ppt/media/image3.png" ContentType="image/png"/>
  <Override PartName="/ppt/media/image6.png" ContentType="image/png"/>
  <Override PartName="/ppt/media/image8.png" ContentType="image/png"/>
  <Override PartName="/ppt/media/image15.jpeg" ContentType="image/jpeg"/>
  <Override PartName="/ppt/media/image11.jpeg" ContentType="image/jpeg"/>
  <Override PartName="/ppt/media/image13.jpeg" ContentType="image/jpeg"/>
  <Override PartName="/ppt/media/image19.png" ContentType="image/png"/>
  <Override PartName="/ppt/media/image18.png" ContentType="image/png"/>
  <Override PartName="/ppt/media/image17.png" ContentType="image/png"/>
  <Override PartName="/ppt/media/image1.jpeg" ContentType="image/jpeg"/>
  <Override PartName="/ppt/media/image2.jpeg" ContentType="image/jpeg"/>
  <Override PartName="/ppt/media/image7.jpeg" ContentType="image/jpeg"/>
  <Override PartName="/ppt/media/image9.jpeg" ContentType="image/jpeg"/>
  <Override PartName="/ppt/media/image12.png" ContentType="image/png"/>
  <Override PartName="/ppt/media/image10.png" ContentType="image/png"/>
  <Override PartName="/ppt/media/image16.png" ContentType="image/png"/>
  <Override PartName="/ppt/media/image14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89150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2589120" y="2648520"/>
            <a:ext cx="89150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715716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2589120" y="264852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7157160" y="264852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03400" y="63504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617320" y="63504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2589120" y="264852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 type="body"/>
          </p:nvPr>
        </p:nvSpPr>
        <p:spPr>
          <a:xfrm>
            <a:off x="5603400" y="264852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8" name="PlaceHolder 7"/>
          <p:cNvSpPr>
            <a:spLocks noGrp="1"/>
          </p:cNvSpPr>
          <p:nvPr>
            <p:ph type="body"/>
          </p:nvPr>
        </p:nvSpPr>
        <p:spPr>
          <a:xfrm>
            <a:off x="8617320" y="264852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2589120" y="635040"/>
            <a:ext cx="8915040" cy="385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8915040" cy="385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4350240" cy="385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7157160" y="635040"/>
            <a:ext cx="4350240" cy="385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ubTitle"/>
          </p:nvPr>
        </p:nvSpPr>
        <p:spPr>
          <a:xfrm>
            <a:off x="2589120" y="4800600"/>
            <a:ext cx="8915040" cy="262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7157160" y="635040"/>
            <a:ext cx="4350240" cy="385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2589120" y="264852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subTitle"/>
          </p:nvPr>
        </p:nvSpPr>
        <p:spPr>
          <a:xfrm>
            <a:off x="2589120" y="635040"/>
            <a:ext cx="8915040" cy="385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4350240" cy="385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715716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157160" y="264852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715716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2589120" y="2648520"/>
            <a:ext cx="89150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89150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2589120" y="2648520"/>
            <a:ext cx="89150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715716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2589120" y="264852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7157160" y="264852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603400" y="63504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8617320" y="63504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2589120" y="264852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 type="body"/>
          </p:nvPr>
        </p:nvSpPr>
        <p:spPr>
          <a:xfrm>
            <a:off x="5603400" y="264852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 type="body"/>
          </p:nvPr>
        </p:nvSpPr>
        <p:spPr>
          <a:xfrm>
            <a:off x="8617320" y="264852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>
          <a:xfrm>
            <a:off x="2589120" y="635040"/>
            <a:ext cx="8915040" cy="385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8915040" cy="385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4350240" cy="385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7157160" y="635040"/>
            <a:ext cx="4350240" cy="385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8915040" cy="385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ubTitle"/>
          </p:nvPr>
        </p:nvSpPr>
        <p:spPr>
          <a:xfrm>
            <a:off x="2589120" y="4800600"/>
            <a:ext cx="8915040" cy="262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7157160" y="635040"/>
            <a:ext cx="4350240" cy="385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2589120" y="264852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4350240" cy="385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715716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7157160" y="264852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715716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2589120" y="2648520"/>
            <a:ext cx="89150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89150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2589120" y="2648520"/>
            <a:ext cx="89150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715716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2589120" y="264852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body"/>
          </p:nvPr>
        </p:nvSpPr>
        <p:spPr>
          <a:xfrm>
            <a:off x="7157160" y="264852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603400" y="63504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8617320" y="63504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2589120" y="264852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 type="body"/>
          </p:nvPr>
        </p:nvSpPr>
        <p:spPr>
          <a:xfrm>
            <a:off x="5603400" y="264852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07" name="PlaceHolder 7"/>
          <p:cNvSpPr>
            <a:spLocks noGrp="1"/>
          </p:cNvSpPr>
          <p:nvPr>
            <p:ph type="body"/>
          </p:nvPr>
        </p:nvSpPr>
        <p:spPr>
          <a:xfrm>
            <a:off x="8617320" y="264852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ubTitle"/>
          </p:nvPr>
        </p:nvSpPr>
        <p:spPr>
          <a:xfrm>
            <a:off x="2589120" y="635040"/>
            <a:ext cx="8915040" cy="3854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8915040" cy="385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4350240" cy="385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7157160" y="635040"/>
            <a:ext cx="4350240" cy="385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4350240" cy="385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7157160" y="635040"/>
            <a:ext cx="4350240" cy="385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ubTitle"/>
          </p:nvPr>
        </p:nvSpPr>
        <p:spPr>
          <a:xfrm>
            <a:off x="2589120" y="4800600"/>
            <a:ext cx="8915040" cy="262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7157160" y="635040"/>
            <a:ext cx="4350240" cy="385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2589120" y="264852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4350240" cy="385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715716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7157160" y="264852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715716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2589120" y="2648520"/>
            <a:ext cx="89150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89150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2589120" y="2648520"/>
            <a:ext cx="89150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715716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2589120" y="264852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7157160" y="264852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5603400" y="63504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8617320" y="63504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body"/>
          </p:nvPr>
        </p:nvSpPr>
        <p:spPr>
          <a:xfrm>
            <a:off x="2589120" y="264852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5" name="PlaceHolder 6"/>
          <p:cNvSpPr>
            <a:spLocks noGrp="1"/>
          </p:cNvSpPr>
          <p:nvPr>
            <p:ph type="body"/>
          </p:nvPr>
        </p:nvSpPr>
        <p:spPr>
          <a:xfrm>
            <a:off x="5603400" y="264852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76" name="PlaceHolder 7"/>
          <p:cNvSpPr>
            <a:spLocks noGrp="1"/>
          </p:cNvSpPr>
          <p:nvPr>
            <p:ph type="body"/>
          </p:nvPr>
        </p:nvSpPr>
        <p:spPr>
          <a:xfrm>
            <a:off x="8617320" y="2648520"/>
            <a:ext cx="287028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ubTitle"/>
          </p:nvPr>
        </p:nvSpPr>
        <p:spPr>
          <a:xfrm>
            <a:off x="2589120" y="4800600"/>
            <a:ext cx="8915040" cy="2626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7157160" y="635040"/>
            <a:ext cx="4350240" cy="385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2589120" y="264852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4350240" cy="3854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715716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7157160" y="264852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258912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157160" y="635040"/>
            <a:ext cx="43502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2589120" y="2648520"/>
            <a:ext cx="8915040" cy="183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1" name="CustomShape 2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" name="Group 14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14" name="CustomShape 15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CustomShape 23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" name="CustomShape 2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" name="CustomShape 25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" name="CustomShape 26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" name="CustomShape 2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" name="PlaceHolder 28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latin typeface="Century Gothic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" name="PlaceHolder 29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E193BC7-0164-4229-A8FF-8B75056DF4EF}" type="datetime">
              <a:rPr b="0" lang="en-US" sz="900" spc="-1" strike="noStrike">
                <a:solidFill>
                  <a:srgbClr val="8b8b8b"/>
                </a:solidFill>
                <a:latin typeface="Century Gothic"/>
              </a:rPr>
              <a:t>12/9/19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9" name="PlaceHolder 30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0" name="CustomShape 31"/>
          <p:cNvSpPr/>
          <p:nvPr/>
        </p:nvSpPr>
        <p:spPr>
          <a:xfrm>
            <a:off x="0" y="4323960"/>
            <a:ext cx="1744200" cy="778320"/>
          </a:xfrm>
          <a:custGeom>
            <a:avLst/>
            <a:gdLst/>
            <a:ah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" name="PlaceHolder 32"/>
          <p:cNvSpPr>
            <a:spLocks noGrp="1"/>
          </p:cNvSpPr>
          <p:nvPr>
            <p:ph type="sldNum"/>
          </p:nvPr>
        </p:nvSpPr>
        <p:spPr>
          <a:xfrm>
            <a:off x="531720" y="4529520"/>
            <a:ext cx="7794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0382AB4-C2E7-4477-8BB1-08DFC1951A61}" type="slidenum">
              <a:rPr b="0" lang="en-US" sz="2000" spc="-1" strike="noStrike">
                <a:solidFill>
                  <a:srgbClr val="feffff"/>
                </a:solidFill>
                <a:latin typeface="Century Gothic"/>
              </a:rPr>
              <a:t>&lt;number&gt;</a:t>
            </a:fld>
            <a:endParaRPr b="0" lang="en-US" sz="2000" spc="-1" strike="noStrike">
              <a:latin typeface="Times New Roman"/>
            </a:endParaRPr>
          </a:p>
        </p:txBody>
      </p:sp>
      <p:sp>
        <p:nvSpPr>
          <p:cNvPr id="32" name="PlaceHolder 3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70" name="CustomShape 2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CustomShape 3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CustomShape 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5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6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7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8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9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10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1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12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13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" name="Group 14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83" name="CustomShape 15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16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17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18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19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20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2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22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23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2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25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26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5" name="CustomShape 2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" name="PlaceHolder 28"/>
          <p:cNvSpPr>
            <a:spLocks noGrp="1"/>
          </p:cNvSpPr>
          <p:nvPr>
            <p:ph type="title"/>
          </p:nvPr>
        </p:nvSpPr>
        <p:spPr>
          <a:xfrm>
            <a:off x="2589120" y="4800600"/>
            <a:ext cx="8915040" cy="56628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62626"/>
                </a:solidFill>
                <a:latin typeface="Century Gothic"/>
              </a:rPr>
              <a:t>Click to edit Master title style</a:t>
            </a:r>
            <a:endParaRPr b="0" lang="en-US" sz="2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7" name="PlaceHolder 29"/>
          <p:cNvSpPr>
            <a:spLocks noGrp="1"/>
          </p:cNvSpPr>
          <p:nvPr>
            <p:ph type="body"/>
          </p:nvPr>
        </p:nvSpPr>
        <p:spPr>
          <a:xfrm>
            <a:off x="2589120" y="635040"/>
            <a:ext cx="8915040" cy="3854520"/>
          </a:xfrm>
          <a:prstGeom prst="rect">
            <a:avLst/>
          </a:prstGeom>
        </p:spPr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entury Gothic"/>
              </a:rPr>
              <a:t>Click icon to add picture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8" name="PlaceHolder 30"/>
          <p:cNvSpPr>
            <a:spLocks noGrp="1"/>
          </p:cNvSpPr>
          <p:nvPr>
            <p:ph type="body"/>
          </p:nvPr>
        </p:nvSpPr>
        <p:spPr>
          <a:xfrm>
            <a:off x="2589120" y="5367240"/>
            <a:ext cx="8915040" cy="49320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Click to edit Master text styles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9" name="PlaceHolder 31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79447F2-FDE9-4C13-A8ED-AB13D53066D6}" type="datetime">
              <a:rPr b="0" lang="en-US" sz="900" spc="-1" strike="noStrike">
                <a:solidFill>
                  <a:srgbClr val="8b8b8b"/>
                </a:solidFill>
                <a:latin typeface="Century Gothic"/>
              </a:rPr>
              <a:t>12/9/19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0" name="PlaceHolder 32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01" name="CustomShape 33"/>
          <p:cNvSpPr/>
          <p:nvPr/>
        </p:nvSpPr>
        <p:spPr>
          <a:xfrm flipV="1">
            <a:off x="-4320" y="49118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PlaceHolder 34"/>
          <p:cNvSpPr>
            <a:spLocks noGrp="1"/>
          </p:cNvSpPr>
          <p:nvPr>
            <p:ph type="sldNum"/>
          </p:nvPr>
        </p:nvSpPr>
        <p:spPr>
          <a:xfrm>
            <a:off x="531720" y="4983120"/>
            <a:ext cx="7794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B2068C1-E881-4AEC-8F4C-2064AB456F4C}" type="slidenum">
              <a:rPr b="0" lang="en-US" sz="2000" spc="-1" strike="noStrike">
                <a:solidFill>
                  <a:srgbClr val="feffff"/>
                </a:solidFill>
                <a:latin typeface="Century Gothic"/>
              </a:rPr>
              <a:t>&lt;number&gt;</a:t>
            </a:fld>
            <a:endParaRPr b="0" lang="en-US" sz="2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140" name="CustomShape 2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CustomShape 3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CustomShape 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CustomShape 5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6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CustomShape 7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CustomShape 8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CustomShape 9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10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CustomShape 1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12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CustomShape 13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2" name="Group 14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153" name="CustomShape 15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CustomShape 16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CustomShape 17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18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19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20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CustomShape 2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CustomShape 22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CustomShape 23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CustomShape 2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25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CustomShape 26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5" name="CustomShape 2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6" name="PlaceHolder 28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67" name="PlaceHolder 29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68" name="PlaceHolder 30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869A2EE-99EE-4417-92D9-3E7E16BFA5E4}" type="datetime">
              <a:rPr b="0" lang="en-US" sz="900" spc="-1" strike="noStrike">
                <a:solidFill>
                  <a:srgbClr val="8b8b8b"/>
                </a:solidFill>
                <a:latin typeface="Century Gothic"/>
              </a:rPr>
              <a:t>12/9/19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69" name="PlaceHolder 31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70" name="CustomShape 32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PlaceHolder 33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FF4AAB1-4A86-4874-BE7D-F363E69C25D0}" type="slidenum">
              <a:rPr b="0" lang="en-US" sz="2000" spc="-1" strike="noStrike">
                <a:solidFill>
                  <a:srgbClr val="feffff"/>
                </a:solidFill>
                <a:latin typeface="Century Gothic"/>
              </a:rPr>
              <a:t>&lt;number&gt;</a:t>
            </a:fld>
            <a:endParaRPr b="0" lang="en-US" sz="2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209" name="CustomShape 2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3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5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6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7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8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9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10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1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12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13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1" name="Group 14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222" name="CustomShape 15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16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17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18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19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20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2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22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23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2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25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CustomShape 26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4" name="CustomShape 2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PlaceHolder 28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6" name="PlaceHolder 29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E6FB65F-E454-4E07-8D5A-55B3CB17A2FD}" type="datetime">
              <a:rPr b="0" lang="en-US" sz="900" spc="-1" strike="noStrike">
                <a:solidFill>
                  <a:srgbClr val="8b8b8b"/>
                </a:solidFill>
                <a:latin typeface="Century Gothic"/>
              </a:rPr>
              <a:t>12/9/19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37" name="PlaceHolder 30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38" name="CustomShape 31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PlaceHolder 32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70791C8-7480-422B-A0BB-F94666A3EB0F}" type="slidenum">
              <a:rPr b="0" lang="en-US" sz="2000" spc="-1" strike="noStrike">
                <a:solidFill>
                  <a:srgbClr val="feffff"/>
                </a:solidFill>
                <a:latin typeface="Century Gothic"/>
              </a:rPr>
              <a:t>&lt;number&gt;</a:t>
            </a:fld>
            <a:endParaRPr b="0" lang="en-US" sz="2000" spc="-1" strike="noStrike">
              <a:latin typeface="Times New Roman"/>
            </a:endParaRPr>
          </a:p>
        </p:txBody>
      </p:sp>
      <p:sp>
        <p:nvSpPr>
          <p:cNvPr id="240" name="PlaceHolder 3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4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gradFill rotWithShape="0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8" name="Picture 8" descr=""/>
          <p:cNvPicPr/>
          <p:nvPr/>
        </p:nvPicPr>
        <p:blipFill>
          <a:blip r:embed="rId1"/>
          <a:srcRect l="9092" t="23181" r="0" b="21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79" name="CustomShape 2"/>
          <p:cNvSpPr/>
          <p:nvPr/>
        </p:nvSpPr>
        <p:spPr>
          <a:xfrm>
            <a:off x="0" y="3632400"/>
            <a:ext cx="10601640" cy="2170080"/>
          </a:xfrm>
          <a:custGeom>
            <a:avLst/>
            <a:gdLst/>
            <a:ahLst/>
            <a:rect l="l" t="t" r="r" b="b"/>
            <a:pathLst>
              <a:path w="2259" h="413">
                <a:moveTo>
                  <a:pt x="2253" y="195"/>
                </a:moveTo>
                <a:cubicBezTo>
                  <a:pt x="2064" y="7"/>
                  <a:pt x="2064" y="7"/>
                  <a:pt x="2064" y="7"/>
                </a:cubicBezTo>
                <a:cubicBezTo>
                  <a:pt x="2064" y="6"/>
                  <a:pt x="2063" y="5"/>
                  <a:pt x="2062" y="5"/>
                </a:cubicBezTo>
                <a:cubicBezTo>
                  <a:pt x="2058" y="2"/>
                  <a:pt x="2053" y="0"/>
                  <a:pt x="2048" y="0"/>
                </a:cubicBezTo>
                <a:cubicBezTo>
                  <a:pt x="891" y="0"/>
                  <a:pt x="891" y="0"/>
                  <a:pt x="891" y="0"/>
                </a:cubicBezTo>
                <a:cubicBezTo>
                  <a:pt x="851" y="0"/>
                  <a:pt x="851" y="0"/>
                  <a:pt x="851" y="0"/>
                </a:cubicBezTo>
                <a:cubicBezTo>
                  <a:pt x="541" y="0"/>
                  <a:pt x="541" y="0"/>
                  <a:pt x="54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13"/>
                  <a:pt x="0" y="413"/>
                  <a:pt x="0" y="413"/>
                </a:cubicBezTo>
                <a:cubicBezTo>
                  <a:pt x="54" y="413"/>
                  <a:pt x="54" y="413"/>
                  <a:pt x="54" y="413"/>
                </a:cubicBezTo>
                <a:cubicBezTo>
                  <a:pt x="541" y="413"/>
                  <a:pt x="541" y="413"/>
                  <a:pt x="541" y="413"/>
                </a:cubicBezTo>
                <a:cubicBezTo>
                  <a:pt x="851" y="413"/>
                  <a:pt x="851" y="413"/>
                  <a:pt x="851" y="413"/>
                </a:cubicBezTo>
                <a:cubicBezTo>
                  <a:pt x="891" y="413"/>
                  <a:pt x="891" y="413"/>
                  <a:pt x="891" y="413"/>
                </a:cubicBezTo>
                <a:cubicBezTo>
                  <a:pt x="2048" y="413"/>
                  <a:pt x="2048" y="413"/>
                  <a:pt x="2048" y="413"/>
                </a:cubicBezTo>
                <a:cubicBezTo>
                  <a:pt x="2053" y="413"/>
                  <a:pt x="2058" y="411"/>
                  <a:pt x="2062" y="408"/>
                </a:cubicBezTo>
                <a:cubicBezTo>
                  <a:pt x="2063" y="407"/>
                  <a:pt x="2064" y="406"/>
                  <a:pt x="2064" y="406"/>
                </a:cubicBezTo>
                <a:cubicBezTo>
                  <a:pt x="2253" y="217"/>
                  <a:pt x="2253" y="217"/>
                  <a:pt x="2253" y="217"/>
                </a:cubicBezTo>
                <a:cubicBezTo>
                  <a:pt x="2259" y="211"/>
                  <a:pt x="2259" y="201"/>
                  <a:pt x="2253" y="195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TextShape 3"/>
          <p:cNvSpPr txBox="1"/>
          <p:nvPr/>
        </p:nvSpPr>
        <p:spPr>
          <a:xfrm>
            <a:off x="1083600" y="3962520"/>
            <a:ext cx="8457840" cy="958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effff"/>
                </a:solidFill>
                <a:latin typeface="Century Gothic"/>
              </a:rPr>
              <a:t>Livestock Grazing on Wetlands</a:t>
            </a:r>
            <a:endParaRPr b="0" lang="en-US" sz="4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1" name="TextShape 4"/>
          <p:cNvSpPr txBox="1"/>
          <p:nvPr/>
        </p:nvSpPr>
        <p:spPr>
          <a:xfrm>
            <a:off x="1083600" y="5045400"/>
            <a:ext cx="8457840" cy="756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feffff"/>
                </a:solidFill>
                <a:latin typeface="Century Gothic"/>
              </a:rPr>
              <a:t>Brooke Bennett, Alluvial Solutions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feffff"/>
                </a:solidFill>
                <a:latin typeface="Century Gothic"/>
              </a:rPr>
              <a:t>October 24, 2019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1794960" y="624240"/>
            <a:ext cx="971280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Goals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grpSp>
        <p:nvGrpSpPr>
          <p:cNvPr id="371" name="Group 2"/>
          <p:cNvGrpSpPr/>
          <p:nvPr/>
        </p:nvGrpSpPr>
        <p:grpSpPr>
          <a:xfrm>
            <a:off x="3715200" y="3329280"/>
            <a:ext cx="5146560" cy="1440720"/>
            <a:chOff x="3715200" y="3329280"/>
            <a:chExt cx="5146560" cy="1440720"/>
          </a:xfrm>
        </p:grpSpPr>
        <p:sp>
          <p:nvSpPr>
            <p:cNvPr id="372" name="CustomShape 3"/>
            <p:cNvSpPr/>
            <p:nvPr/>
          </p:nvSpPr>
          <p:spPr>
            <a:xfrm>
              <a:off x="3715200" y="3329280"/>
              <a:ext cx="1440720" cy="1440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CustomShape 4"/>
            <p:cNvSpPr/>
            <p:nvPr/>
          </p:nvSpPr>
          <p:spPr>
            <a:xfrm>
              <a:off x="4017600" y="3632040"/>
              <a:ext cx="835560" cy="83556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374" name="CustomShape 5"/>
            <p:cNvSpPr/>
            <p:nvPr/>
          </p:nvSpPr>
          <p:spPr>
            <a:xfrm>
              <a:off x="5465160" y="3329280"/>
              <a:ext cx="3396600" cy="1440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/>
            <a:p>
              <a:pPr>
                <a:lnSpc>
                  <a:spcPct val="100000"/>
                </a:lnSpc>
                <a:spcAft>
                  <a:spcPts val="839"/>
                </a:spcAft>
              </a:pPr>
              <a:r>
                <a:rPr b="0" lang="en-US" sz="2400" spc="-1" strike="noStrike">
                  <a:solidFill>
                    <a:srgbClr val="000000"/>
                  </a:solidFill>
                  <a:latin typeface="Century Gothic"/>
                </a:rPr>
                <a:t>Strategies for mitigating negative effects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375" name="Group 6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376" name="CustomShape 7"/>
          <p:cNvSpPr/>
          <p:nvPr/>
        </p:nvSpPr>
        <p:spPr>
          <a:xfrm>
            <a:off x="3841560" y="2012760"/>
            <a:ext cx="1294200" cy="14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8800" spc="-1" strike="noStrike">
                <a:solidFill>
                  <a:srgbClr val="9f8351"/>
                </a:solidFill>
                <a:latin typeface="Century Gothic"/>
              </a:rPr>
              <a:t>✓</a:t>
            </a:r>
            <a:endParaRPr b="0" lang="en-US" sz="8800" spc="-1" strike="noStrike"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0" y="-720"/>
            <a:ext cx="4619160" cy="685368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TextShape 2"/>
          <p:cNvSpPr txBox="1"/>
          <p:nvPr/>
        </p:nvSpPr>
        <p:spPr>
          <a:xfrm>
            <a:off x="649080" y="645120"/>
            <a:ext cx="3650040" cy="1259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How can we capture this in our model?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79" name="TextShape 3"/>
          <p:cNvSpPr txBox="1"/>
          <p:nvPr/>
        </p:nvSpPr>
        <p:spPr>
          <a:xfrm>
            <a:off x="649080" y="3119400"/>
            <a:ext cx="3650040" cy="1423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Design alternatives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“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Tuning” HEC-HMS model parameters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80" name="Picture 4" descr=""/>
          <p:cNvPicPr/>
          <p:nvPr/>
        </p:nvPicPr>
        <p:blipFill>
          <a:blip r:embed="rId1"/>
          <a:srcRect l="12411" t="0" r="4776" b="0"/>
          <a:stretch/>
        </p:blipFill>
        <p:spPr>
          <a:xfrm>
            <a:off x="4619520" y="0"/>
            <a:ext cx="7572240" cy="685764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1794960" y="624240"/>
            <a:ext cx="971280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Goals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grpSp>
        <p:nvGrpSpPr>
          <p:cNvPr id="382" name="Group 2"/>
          <p:cNvGrpSpPr/>
          <p:nvPr/>
        </p:nvGrpSpPr>
        <p:grpSpPr>
          <a:xfrm>
            <a:off x="3715200" y="3329280"/>
            <a:ext cx="5146560" cy="1440720"/>
            <a:chOff x="3715200" y="3329280"/>
            <a:chExt cx="5146560" cy="1440720"/>
          </a:xfrm>
        </p:grpSpPr>
        <p:sp>
          <p:nvSpPr>
            <p:cNvPr id="383" name="CustomShape 3"/>
            <p:cNvSpPr/>
            <p:nvPr/>
          </p:nvSpPr>
          <p:spPr>
            <a:xfrm>
              <a:off x="3715200" y="3329280"/>
              <a:ext cx="1440720" cy="1440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4" name="CustomShape 4"/>
            <p:cNvSpPr/>
            <p:nvPr/>
          </p:nvSpPr>
          <p:spPr>
            <a:xfrm>
              <a:off x="4017600" y="3632040"/>
              <a:ext cx="835560" cy="83556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385" name="CustomShape 5"/>
            <p:cNvSpPr/>
            <p:nvPr/>
          </p:nvSpPr>
          <p:spPr>
            <a:xfrm>
              <a:off x="5465160" y="3329280"/>
              <a:ext cx="3396600" cy="1440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/>
            <a:p>
              <a:pPr>
                <a:lnSpc>
                  <a:spcPct val="100000"/>
                </a:lnSpc>
                <a:spcAft>
                  <a:spcPts val="839"/>
                </a:spcAft>
              </a:pPr>
              <a:r>
                <a:rPr b="0" lang="en-US" sz="2400" spc="-1" strike="noStrike">
                  <a:solidFill>
                    <a:srgbClr val="000000"/>
                  </a:solidFill>
                  <a:latin typeface="Century Gothic"/>
                </a:rPr>
                <a:t>Translate to design and model parameters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386" name="Group 6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387" name="CustomShape 7"/>
          <p:cNvSpPr/>
          <p:nvPr/>
        </p:nvSpPr>
        <p:spPr>
          <a:xfrm>
            <a:off x="3841560" y="2012760"/>
            <a:ext cx="1294200" cy="14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8800" spc="-1" strike="noStrike">
                <a:solidFill>
                  <a:srgbClr val="92aa4c"/>
                </a:solidFill>
                <a:latin typeface="Century Gothic"/>
              </a:rPr>
              <a:t>✓</a:t>
            </a:r>
            <a:endParaRPr b="0" lang="en-US" sz="8800" spc="-1" strike="noStrike"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roup 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389" name="CustomShape 2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CustomShape 3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CustomShape 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CustomShape 5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CustomShape 6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7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CustomShape 8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CustomShape 9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CustomShape 10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CustomShape 1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CustomShape 12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CustomShape 13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1" name="Group 14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402" name="CustomShape 15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CustomShape 16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CustomShape 17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CustomShape 18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CustomShape 19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CustomShape 20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CustomShape 2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CustomShape 22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CustomShape 23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CustomShape 2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CustomShape 25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CustomShape 26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4" name="CustomShape 2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" name="CustomShape 28"/>
          <p:cNvSpPr/>
          <p:nvPr/>
        </p:nvSpPr>
        <p:spPr>
          <a:xfrm>
            <a:off x="0" y="4323960"/>
            <a:ext cx="1744200" cy="778320"/>
          </a:xfrm>
          <a:custGeom>
            <a:avLst/>
            <a:gdLst/>
            <a:ah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29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gradFill rotWithShape="0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30"/>
          <p:cNvSpPr/>
          <p:nvPr/>
        </p:nvSpPr>
        <p:spPr>
          <a:xfrm>
            <a:off x="-7560" y="0"/>
            <a:ext cx="12206880" cy="6857640"/>
          </a:xfrm>
          <a:prstGeom prst="rect">
            <a:avLst/>
          </a:prstGeom>
          <a:gradFill rotWithShape="0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CustomShape 31"/>
          <p:cNvSpPr/>
          <p:nvPr/>
        </p:nvSpPr>
        <p:spPr>
          <a:xfrm>
            <a:off x="0" y="0"/>
            <a:ext cx="4639320" cy="68576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9" name="TextShape 32"/>
          <p:cNvSpPr txBox="1"/>
          <p:nvPr/>
        </p:nvSpPr>
        <p:spPr>
          <a:xfrm>
            <a:off x="540360" y="1795680"/>
            <a:ext cx="3778560" cy="31143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effff"/>
                </a:solidFill>
                <a:latin typeface="Century Gothic"/>
              </a:rPr>
              <a:t>The Big Picture</a:t>
            </a:r>
            <a:endParaRPr b="0" lang="en-US" sz="40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420" name="Picture 4" descr=""/>
          <p:cNvPicPr/>
          <p:nvPr/>
        </p:nvPicPr>
        <p:blipFill>
          <a:blip r:embed="rId1"/>
          <a:srcRect l="27567" t="0" r="5608" b="9089"/>
          <a:stretch/>
        </p:blipFill>
        <p:spPr>
          <a:xfrm>
            <a:off x="4639680" y="0"/>
            <a:ext cx="7552080" cy="6857640"/>
          </a:xfrm>
          <a:prstGeom prst="rect">
            <a:avLst/>
          </a:prstGeom>
          <a:ln>
            <a:noFill/>
          </a:ln>
        </p:spPr>
      </p:pic>
      <p:sp>
        <p:nvSpPr>
          <p:cNvPr id="421" name="CustomShape 33"/>
          <p:cNvSpPr/>
          <p:nvPr/>
        </p:nvSpPr>
        <p:spPr>
          <a:xfrm>
            <a:off x="0" y="5033160"/>
            <a:ext cx="5403600" cy="856800"/>
          </a:xfrm>
          <a:custGeom>
            <a:avLst/>
            <a:gdLst/>
            <a:ahLst/>
            <a:rect l="l" t="t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0" y="0"/>
            <a:ext cx="405864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TextShape 2"/>
          <p:cNvSpPr txBox="1"/>
          <p:nvPr/>
        </p:nvSpPr>
        <p:spPr>
          <a:xfrm>
            <a:off x="1260000" y="3101040"/>
            <a:ext cx="2453760" cy="3029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GOALS</a:t>
            </a:r>
            <a:endParaRPr b="0" lang="en-US" sz="3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4" name="CustomShape 3"/>
          <p:cNvSpPr/>
          <p:nvPr/>
        </p:nvSpPr>
        <p:spPr>
          <a:xfrm flipV="1">
            <a:off x="0" y="3179160"/>
            <a:ext cx="1098000" cy="513720"/>
          </a:xfrm>
          <a:custGeom>
            <a:avLst/>
            <a:gdLst/>
            <a:ahLst/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4"/>
          <p:cNvSpPr/>
          <p:nvPr/>
        </p:nvSpPr>
        <p:spPr>
          <a:xfrm>
            <a:off x="4795560" y="0"/>
            <a:ext cx="7395840" cy="6857640"/>
          </a:xfrm>
          <a:prstGeom prst="rect">
            <a:avLst/>
          </a:prstGeom>
          <a:gradFill rotWithShape="0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26" name="Group 5"/>
          <p:cNvGrpSpPr/>
          <p:nvPr/>
        </p:nvGrpSpPr>
        <p:grpSpPr>
          <a:xfrm>
            <a:off x="4713120" y="643680"/>
            <a:ext cx="6831720" cy="5259960"/>
            <a:chOff x="4713120" y="643680"/>
            <a:chExt cx="6831720" cy="5259960"/>
          </a:xfrm>
        </p:grpSpPr>
        <p:sp>
          <p:nvSpPr>
            <p:cNvPr id="427" name="CustomShape 6"/>
            <p:cNvSpPr/>
            <p:nvPr/>
          </p:nvSpPr>
          <p:spPr>
            <a:xfrm>
              <a:off x="4713120" y="643680"/>
              <a:ext cx="6831720" cy="1107000"/>
            </a:xfrm>
            <a:prstGeom prst="roundRect">
              <a:avLst>
                <a:gd name="adj" fmla="val 10000"/>
              </a:avLst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CustomShape 7"/>
            <p:cNvSpPr/>
            <p:nvPr/>
          </p:nvSpPr>
          <p:spPr>
            <a:xfrm>
              <a:off x="5048280" y="892800"/>
              <a:ext cx="608760" cy="60876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429" name="CustomShape 8"/>
            <p:cNvSpPr/>
            <p:nvPr/>
          </p:nvSpPr>
          <p:spPr>
            <a:xfrm>
              <a:off x="5992200" y="643680"/>
              <a:ext cx="5552640" cy="1107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17360" rIns="117360" tIns="117360" bIns="117360" anchor="ctr"/>
            <a:p>
              <a:pPr>
                <a:lnSpc>
                  <a:spcPct val="100000"/>
                </a:lnSpc>
                <a:spcAft>
                  <a:spcPts val="771"/>
                </a:spcAft>
              </a:pPr>
              <a:r>
                <a:rPr b="0" lang="en-US" sz="2200" spc="-1" strike="noStrike">
                  <a:solidFill>
                    <a:srgbClr val="000000"/>
                  </a:solidFill>
                  <a:latin typeface="Century Gothic"/>
                </a:rPr>
                <a:t>Impacts of grazing cattle on riparian areas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430" name="CustomShape 9"/>
            <p:cNvSpPr/>
            <p:nvPr/>
          </p:nvSpPr>
          <p:spPr>
            <a:xfrm>
              <a:off x="4713120" y="2027880"/>
              <a:ext cx="6831720" cy="1107000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CustomShape 10"/>
            <p:cNvSpPr/>
            <p:nvPr/>
          </p:nvSpPr>
          <p:spPr>
            <a:xfrm>
              <a:off x="5048280" y="2277360"/>
              <a:ext cx="608760" cy="60876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432" name="CustomShape 11"/>
            <p:cNvSpPr/>
            <p:nvPr/>
          </p:nvSpPr>
          <p:spPr>
            <a:xfrm>
              <a:off x="5992200" y="2027880"/>
              <a:ext cx="5552640" cy="1107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17360" rIns="117360" tIns="117360" bIns="117360" anchor="ctr"/>
            <a:p>
              <a:pPr>
                <a:lnSpc>
                  <a:spcPct val="100000"/>
                </a:lnSpc>
                <a:spcAft>
                  <a:spcPts val="771"/>
                </a:spcAft>
              </a:pPr>
              <a:r>
                <a:rPr b="0" lang="en-US" sz="2200" spc="-1" strike="noStrike">
                  <a:solidFill>
                    <a:srgbClr val="000000"/>
                  </a:solidFill>
                  <a:latin typeface="Century Gothic"/>
                </a:rPr>
                <a:t>Strategies for mitigating negative effects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433" name="CustomShape 12"/>
            <p:cNvSpPr/>
            <p:nvPr/>
          </p:nvSpPr>
          <p:spPr>
            <a:xfrm>
              <a:off x="4713120" y="3412440"/>
              <a:ext cx="6831720" cy="1107000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CustomShape 13"/>
            <p:cNvSpPr/>
            <p:nvPr/>
          </p:nvSpPr>
          <p:spPr>
            <a:xfrm>
              <a:off x="5048280" y="3661560"/>
              <a:ext cx="608760" cy="60876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435" name="CustomShape 14"/>
            <p:cNvSpPr/>
            <p:nvPr/>
          </p:nvSpPr>
          <p:spPr>
            <a:xfrm>
              <a:off x="5992200" y="3412440"/>
              <a:ext cx="5552640" cy="1107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17360" rIns="117360" tIns="117360" bIns="117360" anchor="ctr"/>
            <a:p>
              <a:pPr>
                <a:lnSpc>
                  <a:spcPct val="100000"/>
                </a:lnSpc>
                <a:spcAft>
                  <a:spcPts val="771"/>
                </a:spcAft>
              </a:pPr>
              <a:r>
                <a:rPr b="0" lang="en-US" sz="2200" spc="-1" strike="noStrike">
                  <a:solidFill>
                    <a:srgbClr val="000000"/>
                  </a:solidFill>
                  <a:latin typeface="Century Gothic"/>
                </a:rPr>
                <a:t>Benefits of livestock presence</a:t>
              </a:r>
              <a:endParaRPr b="0" lang="en-US" sz="2200" spc="-1" strike="noStrike">
                <a:latin typeface="Arial"/>
              </a:endParaRPr>
            </a:p>
          </p:txBody>
        </p:sp>
        <p:sp>
          <p:nvSpPr>
            <p:cNvPr id="436" name="CustomShape 15"/>
            <p:cNvSpPr/>
            <p:nvPr/>
          </p:nvSpPr>
          <p:spPr>
            <a:xfrm>
              <a:off x="4713120" y="4796640"/>
              <a:ext cx="6831720" cy="1107000"/>
            </a:xfrm>
            <a:prstGeom prst="roundRect">
              <a:avLst>
                <a:gd name="adj" fmla="val 10000"/>
              </a:avLst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16"/>
            <p:cNvSpPr/>
            <p:nvPr/>
          </p:nvSpPr>
          <p:spPr>
            <a:xfrm>
              <a:off x="5048280" y="5045760"/>
              <a:ext cx="608760" cy="60876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438" name="CustomShape 17"/>
            <p:cNvSpPr/>
            <p:nvPr/>
          </p:nvSpPr>
          <p:spPr>
            <a:xfrm>
              <a:off x="5992200" y="4796640"/>
              <a:ext cx="5552640" cy="1107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17360" rIns="117360" tIns="117360" bIns="117360" anchor="ctr"/>
            <a:p>
              <a:pPr>
                <a:lnSpc>
                  <a:spcPct val="100000"/>
                </a:lnSpc>
                <a:spcAft>
                  <a:spcPts val="771"/>
                </a:spcAft>
              </a:pPr>
              <a:r>
                <a:rPr b="0" lang="en-US" sz="2200" spc="-1" strike="noStrike">
                  <a:solidFill>
                    <a:srgbClr val="000000"/>
                  </a:solidFill>
                  <a:latin typeface="Century Gothic"/>
                </a:rPr>
                <a:t>Translate to parameters for modeling</a:t>
              </a:r>
              <a:endParaRPr b="0" lang="en-US" sz="2200" spc="-1" strike="noStrike">
                <a:latin typeface="Arial"/>
              </a:endParaRPr>
            </a:p>
          </p:txBody>
        </p:sp>
      </p:grpSp>
      <p:grpSp>
        <p:nvGrpSpPr>
          <p:cNvPr id="439" name="Group 1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TextShape 2"/>
          <p:cNvSpPr txBox="1"/>
          <p:nvPr/>
        </p:nvSpPr>
        <p:spPr>
          <a:xfrm>
            <a:off x="1794960" y="624240"/>
            <a:ext cx="971280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Key Engineering Issues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42" name="CustomShape 3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43" name="CustomShape 4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4" name="Group 5"/>
          <p:cNvGrpSpPr/>
          <p:nvPr/>
        </p:nvGrpSpPr>
        <p:grpSpPr>
          <a:xfrm>
            <a:off x="1796040" y="2624040"/>
            <a:ext cx="8984880" cy="2851200"/>
            <a:chOff x="1796040" y="2624040"/>
            <a:chExt cx="8984880" cy="2851200"/>
          </a:xfrm>
        </p:grpSpPr>
        <p:sp>
          <p:nvSpPr>
            <p:cNvPr id="445" name="CustomShape 6"/>
            <p:cNvSpPr/>
            <p:nvPr/>
          </p:nvSpPr>
          <p:spPr>
            <a:xfrm>
              <a:off x="1796040" y="2624040"/>
              <a:ext cx="3850560" cy="244476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tint val="96000"/>
                    <a:lumMod val="10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98000"/>
                    <a:lumMod val="94000"/>
                  </a:schemeClr>
                </a:gs>
              </a:gsLst>
              <a:lin ang="540000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25000"/>
                </a:srgbClr>
              </a:outerShdw>
            </a:effectLst>
          </p:spPr>
          <p:style>
            <a:lnRef idx="0"/>
            <a:fillRef idx="0"/>
            <a:effectRef idx="2"/>
            <a:fontRef idx="minor"/>
          </p:style>
        </p:sp>
        <p:sp>
          <p:nvSpPr>
            <p:cNvPr id="446" name="CustomShape 7"/>
            <p:cNvSpPr/>
            <p:nvPr/>
          </p:nvSpPr>
          <p:spPr>
            <a:xfrm>
              <a:off x="2223720" y="3030480"/>
              <a:ext cx="3850560" cy="244476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1"/>
            <a:fillRef idx="0"/>
            <a:effectRef idx="0"/>
            <a:fontRef idx="minor"/>
          </p:style>
          <p:txBody>
            <a:bodyPr lIns="182160" rIns="110520" tIns="182160" bIns="182160" anchor="ctr"/>
            <a:p>
              <a:pPr algn="ctr">
                <a:lnSpc>
                  <a:spcPct val="90000"/>
                </a:lnSpc>
                <a:spcAft>
                  <a:spcPts val="1015"/>
                </a:spcAft>
              </a:pPr>
              <a:r>
                <a:rPr b="0" lang="en-US" sz="2900" spc="-1" strike="noStrike">
                  <a:solidFill>
                    <a:srgbClr val="000000"/>
                  </a:solidFill>
                  <a:latin typeface="Century Gothic"/>
                </a:rPr>
                <a:t>What land management tools are most effective for supporting livestock grazing?</a:t>
              </a:r>
              <a:endParaRPr b="0" lang="en-US" sz="2900" spc="-1" strike="noStrike">
                <a:latin typeface="Arial"/>
              </a:endParaRPr>
            </a:p>
          </p:txBody>
        </p:sp>
        <p:sp>
          <p:nvSpPr>
            <p:cNvPr id="447" name="CustomShape 8"/>
            <p:cNvSpPr/>
            <p:nvPr/>
          </p:nvSpPr>
          <p:spPr>
            <a:xfrm>
              <a:off x="6502680" y="2624040"/>
              <a:ext cx="3850560" cy="244476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tint val="96000"/>
                    <a:lumMod val="104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98000"/>
                    <a:lumMod val="94000"/>
                  </a:schemeClr>
                </a:gs>
              </a:gsLst>
              <a:lin ang="540000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25000"/>
                </a:srgbClr>
              </a:outerShdw>
            </a:effectLst>
          </p:spPr>
          <p:style>
            <a:lnRef idx="0"/>
            <a:fillRef idx="0"/>
            <a:effectRef idx="2"/>
            <a:fontRef idx="minor"/>
          </p:style>
        </p:sp>
        <p:sp>
          <p:nvSpPr>
            <p:cNvPr id="448" name="CustomShape 9"/>
            <p:cNvSpPr/>
            <p:nvPr/>
          </p:nvSpPr>
          <p:spPr>
            <a:xfrm>
              <a:off x="6930360" y="3030480"/>
              <a:ext cx="3850560" cy="244476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1"/>
            <a:fillRef idx="0"/>
            <a:effectRef idx="0"/>
            <a:fontRef idx="minor"/>
          </p:style>
          <p:txBody>
            <a:bodyPr lIns="182160" rIns="110520" tIns="182160" bIns="182160" anchor="ctr"/>
            <a:p>
              <a:pPr algn="ctr">
                <a:lnSpc>
                  <a:spcPct val="90000"/>
                </a:lnSpc>
                <a:spcAft>
                  <a:spcPts val="1015"/>
                </a:spcAft>
              </a:pPr>
              <a:r>
                <a:rPr b="0" lang="en-US" sz="2900" spc="-1" strike="noStrike">
                  <a:solidFill>
                    <a:srgbClr val="000000"/>
                  </a:solidFill>
                  <a:latin typeface="Century Gothic"/>
                </a:rPr>
                <a:t>How can we capture this in our designs and models?</a:t>
              </a:r>
              <a:endParaRPr b="0" lang="en-US" sz="2900" spc="-1" strike="noStrike">
                <a:latin typeface="Arial"/>
              </a:endParaRPr>
            </a:p>
          </p:txBody>
        </p:sp>
      </p:grpSp>
      <p:grpSp>
        <p:nvGrpSpPr>
          <p:cNvPr id="449" name="Group 1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roup 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451" name="CustomShape 2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CustomShape 3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CustomShape 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CustomShape 5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CustomShape 6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CustomShape 7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CustomShape 8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CustomShape 9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10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1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CustomShape 12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CustomShape 13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3" name="Group 14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464" name="CustomShape 15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CustomShape 16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CustomShape 17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18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CustomShape 19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CustomShape 20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CustomShape 2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CustomShape 22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CustomShape 23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CustomShape 2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CustomShape 25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CustomShape 26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6" name="CustomShape 2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7" name="CustomShape 28"/>
          <p:cNvSpPr/>
          <p:nvPr/>
        </p:nvSpPr>
        <p:spPr>
          <a:xfrm>
            <a:off x="0" y="4323960"/>
            <a:ext cx="1744200" cy="778320"/>
          </a:xfrm>
          <a:custGeom>
            <a:avLst/>
            <a:gdLst/>
            <a:ah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29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gradFill rotWithShape="0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9" name="Picture Placeholder 5" descr=""/>
          <p:cNvPicPr/>
          <p:nvPr/>
        </p:nvPicPr>
        <p:blipFill>
          <a:blip r:embed="rId1">
            <a:alphaModFix amt="20000"/>
          </a:blip>
          <a:srcRect l="8661" t="23385" r="428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480" name="CustomShape 30"/>
          <p:cNvSpPr/>
          <p:nvPr/>
        </p:nvSpPr>
        <p:spPr>
          <a:xfrm>
            <a:off x="0" y="3632400"/>
            <a:ext cx="10601640" cy="2170080"/>
          </a:xfrm>
          <a:custGeom>
            <a:avLst/>
            <a:gdLst/>
            <a:ahLst/>
            <a:rect l="l" t="t" r="r" b="b"/>
            <a:pathLst>
              <a:path w="2259" h="413">
                <a:moveTo>
                  <a:pt x="2253" y="195"/>
                </a:moveTo>
                <a:cubicBezTo>
                  <a:pt x="2064" y="7"/>
                  <a:pt x="2064" y="7"/>
                  <a:pt x="2064" y="7"/>
                </a:cubicBezTo>
                <a:cubicBezTo>
                  <a:pt x="2064" y="6"/>
                  <a:pt x="2063" y="5"/>
                  <a:pt x="2062" y="5"/>
                </a:cubicBezTo>
                <a:cubicBezTo>
                  <a:pt x="2058" y="2"/>
                  <a:pt x="2053" y="0"/>
                  <a:pt x="2048" y="0"/>
                </a:cubicBezTo>
                <a:cubicBezTo>
                  <a:pt x="891" y="0"/>
                  <a:pt x="891" y="0"/>
                  <a:pt x="891" y="0"/>
                </a:cubicBezTo>
                <a:cubicBezTo>
                  <a:pt x="851" y="0"/>
                  <a:pt x="851" y="0"/>
                  <a:pt x="851" y="0"/>
                </a:cubicBezTo>
                <a:cubicBezTo>
                  <a:pt x="541" y="0"/>
                  <a:pt x="541" y="0"/>
                  <a:pt x="54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13"/>
                  <a:pt x="0" y="413"/>
                  <a:pt x="0" y="413"/>
                </a:cubicBezTo>
                <a:cubicBezTo>
                  <a:pt x="54" y="413"/>
                  <a:pt x="54" y="413"/>
                  <a:pt x="54" y="413"/>
                </a:cubicBezTo>
                <a:cubicBezTo>
                  <a:pt x="541" y="413"/>
                  <a:pt x="541" y="413"/>
                  <a:pt x="541" y="413"/>
                </a:cubicBezTo>
                <a:cubicBezTo>
                  <a:pt x="851" y="413"/>
                  <a:pt x="851" y="413"/>
                  <a:pt x="851" y="413"/>
                </a:cubicBezTo>
                <a:cubicBezTo>
                  <a:pt x="891" y="413"/>
                  <a:pt x="891" y="413"/>
                  <a:pt x="891" y="413"/>
                </a:cubicBezTo>
                <a:cubicBezTo>
                  <a:pt x="2048" y="413"/>
                  <a:pt x="2048" y="413"/>
                  <a:pt x="2048" y="413"/>
                </a:cubicBezTo>
                <a:cubicBezTo>
                  <a:pt x="2053" y="413"/>
                  <a:pt x="2058" y="411"/>
                  <a:pt x="2062" y="408"/>
                </a:cubicBezTo>
                <a:cubicBezTo>
                  <a:pt x="2063" y="407"/>
                  <a:pt x="2064" y="406"/>
                  <a:pt x="2064" y="406"/>
                </a:cubicBezTo>
                <a:cubicBezTo>
                  <a:pt x="2253" y="217"/>
                  <a:pt x="2253" y="217"/>
                  <a:pt x="2253" y="217"/>
                </a:cubicBezTo>
                <a:cubicBezTo>
                  <a:pt x="2259" y="211"/>
                  <a:pt x="2259" y="201"/>
                  <a:pt x="2253" y="195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TextShape 31"/>
          <p:cNvSpPr txBox="1"/>
          <p:nvPr/>
        </p:nvSpPr>
        <p:spPr>
          <a:xfrm>
            <a:off x="1083600" y="3962520"/>
            <a:ext cx="8457840" cy="958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effff"/>
                </a:solidFill>
                <a:latin typeface="Century Gothic"/>
              </a:rPr>
              <a:t>Questions and Feedback</a:t>
            </a:r>
            <a:endParaRPr b="0" lang="en-US" sz="44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roup 1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283" name="CustomShape 2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CustomShape 3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CustomShape 4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CustomShape 5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CustomShape 6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CustomShape 7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CustomShape 8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CustomShape 9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CustomShape 10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CustomShape 11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CustomShape 12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CustomShape 13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5" name="Group 14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296" name="CustomShape 15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/>
              <a:ah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CustomShape 16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17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18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CustomShape 19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CustomShape 20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CustomShape 21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22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CustomShape 23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CustomShape 24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25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26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8" name="CustomShape 27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9" name="CustomShape 28"/>
          <p:cNvSpPr/>
          <p:nvPr/>
        </p:nvSpPr>
        <p:spPr>
          <a:xfrm>
            <a:off x="0" y="4323960"/>
            <a:ext cx="1744200" cy="778320"/>
          </a:xfrm>
          <a:custGeom>
            <a:avLst/>
            <a:gdLst/>
            <a:ah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29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gradFill rotWithShape="0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30"/>
          <p:cNvSpPr/>
          <p:nvPr/>
        </p:nvSpPr>
        <p:spPr>
          <a:xfrm>
            <a:off x="-7560" y="0"/>
            <a:ext cx="12206880" cy="6857640"/>
          </a:xfrm>
          <a:prstGeom prst="rect">
            <a:avLst/>
          </a:prstGeom>
          <a:gradFill rotWithShape="0">
            <a:gsLst>
              <a:gs pos="0">
                <a:schemeClr val="bg2">
                  <a:tint val="90000"/>
                  <a:satMod val="92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31"/>
          <p:cNvSpPr/>
          <p:nvPr/>
        </p:nvSpPr>
        <p:spPr>
          <a:xfrm>
            <a:off x="0" y="0"/>
            <a:ext cx="4639320" cy="68576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3" name="TextShape 32"/>
          <p:cNvSpPr txBox="1"/>
          <p:nvPr/>
        </p:nvSpPr>
        <p:spPr>
          <a:xfrm>
            <a:off x="540360" y="1795680"/>
            <a:ext cx="3778560" cy="31143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effff"/>
                </a:solidFill>
                <a:latin typeface="Century Gothic"/>
              </a:rPr>
              <a:t>Restoring the Lamprey Creek wetlands</a:t>
            </a:r>
            <a:endParaRPr b="0" lang="en-US" sz="40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14" name="Picture Placeholder 22" descr=""/>
          <p:cNvPicPr/>
          <p:nvPr/>
        </p:nvPicPr>
        <p:blipFill>
          <a:blip r:embed="rId1">
            <a:alphaModFix amt="20000"/>
          </a:blip>
          <a:srcRect l="12605" t="3280" r="7510" b="-2"/>
          <a:stretch/>
        </p:blipFill>
        <p:spPr>
          <a:xfrm>
            <a:off x="4639680" y="0"/>
            <a:ext cx="7552080" cy="6857640"/>
          </a:xfrm>
          <a:prstGeom prst="rect">
            <a:avLst/>
          </a:prstGeom>
          <a:ln>
            <a:noFill/>
          </a:ln>
        </p:spPr>
      </p:pic>
      <p:sp>
        <p:nvSpPr>
          <p:cNvPr id="315" name="CustomShape 33"/>
          <p:cNvSpPr/>
          <p:nvPr/>
        </p:nvSpPr>
        <p:spPr>
          <a:xfrm>
            <a:off x="0" y="5033160"/>
            <a:ext cx="5403600" cy="856800"/>
          </a:xfrm>
          <a:custGeom>
            <a:avLst/>
            <a:gdLst/>
            <a:ahLst/>
            <a:rect l="l" t="t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TextShape 2"/>
          <p:cNvSpPr txBox="1"/>
          <p:nvPr/>
        </p:nvSpPr>
        <p:spPr>
          <a:xfrm>
            <a:off x="1794960" y="624240"/>
            <a:ext cx="971280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Key Engineering Issues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" name="CustomShape 4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20" name="Group 5"/>
          <p:cNvGrpSpPr/>
          <p:nvPr/>
        </p:nvGrpSpPr>
        <p:grpSpPr>
          <a:xfrm>
            <a:off x="1796040" y="2624040"/>
            <a:ext cx="8984880" cy="2851200"/>
            <a:chOff x="1796040" y="2624040"/>
            <a:chExt cx="8984880" cy="2851200"/>
          </a:xfrm>
        </p:grpSpPr>
        <p:sp>
          <p:nvSpPr>
            <p:cNvPr id="321" name="CustomShape 6"/>
            <p:cNvSpPr/>
            <p:nvPr/>
          </p:nvSpPr>
          <p:spPr>
            <a:xfrm>
              <a:off x="1796040" y="2624040"/>
              <a:ext cx="3850560" cy="244476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accent4">
                    <a:hueOff val="0"/>
                    <a:satOff val="0"/>
                    <a:lumOff val="0"/>
                    <a:alphaOff val="0"/>
                    <a:tint val="96000"/>
                    <a:lumMod val="104000"/>
                  </a:schemeClr>
                </a:gs>
                <a:gs pos="100000">
                  <a:schemeClr val="accent4">
                    <a:hueOff val="0"/>
                    <a:satOff val="0"/>
                    <a:lumOff val="0"/>
                    <a:alphaOff val="0"/>
                    <a:shade val="98000"/>
                    <a:lumMod val="94000"/>
                  </a:schemeClr>
                </a:gs>
              </a:gsLst>
              <a:lin ang="540000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25000"/>
                </a:srgbClr>
              </a:outerShdw>
            </a:effectLst>
          </p:spPr>
          <p:style>
            <a:lnRef idx="0"/>
            <a:fillRef idx="0"/>
            <a:effectRef idx="2"/>
            <a:fontRef idx="minor"/>
          </p:style>
        </p:sp>
        <p:sp>
          <p:nvSpPr>
            <p:cNvPr id="322" name="CustomShape 7"/>
            <p:cNvSpPr/>
            <p:nvPr/>
          </p:nvSpPr>
          <p:spPr>
            <a:xfrm>
              <a:off x="2223720" y="3030480"/>
              <a:ext cx="3850560" cy="244476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4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1"/>
            <a:fillRef idx="0"/>
            <a:effectRef idx="0"/>
            <a:fontRef idx="minor"/>
          </p:style>
          <p:txBody>
            <a:bodyPr lIns="182160" rIns="110520" tIns="182160" bIns="182160" anchor="ctr"/>
            <a:p>
              <a:pPr algn="ctr">
                <a:lnSpc>
                  <a:spcPct val="90000"/>
                </a:lnSpc>
                <a:spcAft>
                  <a:spcPts val="1015"/>
                </a:spcAft>
              </a:pPr>
              <a:r>
                <a:rPr b="0" lang="en-US" sz="2900" spc="-1" strike="noStrike">
                  <a:solidFill>
                    <a:srgbClr val="000000"/>
                  </a:solidFill>
                  <a:latin typeface="Century Gothic"/>
                </a:rPr>
                <a:t>What land management tools are most effective for supporting livestock grazing?</a:t>
              </a:r>
              <a:endParaRPr b="0" lang="en-US" sz="2900" spc="-1" strike="noStrike">
                <a:latin typeface="Arial"/>
              </a:endParaRPr>
            </a:p>
          </p:txBody>
        </p:sp>
        <p:sp>
          <p:nvSpPr>
            <p:cNvPr id="323" name="CustomShape 8"/>
            <p:cNvSpPr/>
            <p:nvPr/>
          </p:nvSpPr>
          <p:spPr>
            <a:xfrm>
              <a:off x="6502680" y="2624040"/>
              <a:ext cx="3850560" cy="2444760"/>
            </a:xfrm>
            <a:prstGeom prst="roundRect">
              <a:avLst>
                <a:gd name="adj" fmla="val 10000"/>
              </a:avLst>
            </a:prstGeom>
            <a:gradFill rotWithShape="0">
              <a:gsLst>
                <a:gs pos="0">
                  <a:schemeClr val="accent4">
                    <a:hueOff val="0"/>
                    <a:satOff val="0"/>
                    <a:lumOff val="0"/>
                    <a:alphaOff val="0"/>
                    <a:tint val="96000"/>
                    <a:lumMod val="104000"/>
                  </a:schemeClr>
                </a:gs>
                <a:gs pos="100000">
                  <a:schemeClr val="accent4">
                    <a:hueOff val="0"/>
                    <a:satOff val="0"/>
                    <a:lumOff val="0"/>
                    <a:alphaOff val="0"/>
                    <a:shade val="98000"/>
                    <a:lumMod val="94000"/>
                  </a:schemeClr>
                </a:gs>
              </a:gsLst>
              <a:lin ang="540000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25000"/>
                </a:srgbClr>
              </a:outerShdw>
            </a:effectLst>
          </p:spPr>
          <p:style>
            <a:lnRef idx="0"/>
            <a:fillRef idx="0"/>
            <a:effectRef idx="2"/>
            <a:fontRef idx="minor"/>
          </p:style>
        </p:sp>
        <p:sp>
          <p:nvSpPr>
            <p:cNvPr id="324" name="CustomShape 9"/>
            <p:cNvSpPr/>
            <p:nvPr/>
          </p:nvSpPr>
          <p:spPr>
            <a:xfrm>
              <a:off x="6930360" y="3030480"/>
              <a:ext cx="3850560" cy="244476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4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1"/>
            <a:fillRef idx="0"/>
            <a:effectRef idx="0"/>
            <a:fontRef idx="minor"/>
          </p:style>
          <p:txBody>
            <a:bodyPr lIns="182160" rIns="110520" tIns="182160" bIns="182160" anchor="ctr"/>
            <a:p>
              <a:pPr algn="ctr">
                <a:lnSpc>
                  <a:spcPct val="90000"/>
                </a:lnSpc>
                <a:spcAft>
                  <a:spcPts val="1015"/>
                </a:spcAft>
              </a:pPr>
              <a:r>
                <a:rPr b="0" lang="en-US" sz="2900" spc="-1" strike="noStrike">
                  <a:solidFill>
                    <a:srgbClr val="000000"/>
                  </a:solidFill>
                  <a:latin typeface="Century Gothic"/>
                </a:rPr>
                <a:t>How can we capture this in our designs and models?</a:t>
              </a:r>
              <a:endParaRPr b="0" lang="en-US" sz="2900" spc="-1" strike="noStrike">
                <a:latin typeface="Arial"/>
              </a:endParaRPr>
            </a:p>
          </p:txBody>
        </p:sp>
      </p:grpSp>
      <p:grpSp>
        <p:nvGrpSpPr>
          <p:cNvPr id="325" name="Group 1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TextShape 2"/>
          <p:cNvSpPr txBox="1"/>
          <p:nvPr/>
        </p:nvSpPr>
        <p:spPr>
          <a:xfrm>
            <a:off x="1794960" y="624240"/>
            <a:ext cx="971280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GOALS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9" name="CustomShape 4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30" name="Group 5"/>
          <p:cNvGrpSpPr/>
          <p:nvPr/>
        </p:nvGrpSpPr>
        <p:grpSpPr>
          <a:xfrm>
            <a:off x="1973880" y="2597040"/>
            <a:ext cx="8629200" cy="2905560"/>
            <a:chOff x="1973880" y="2597040"/>
            <a:chExt cx="8629200" cy="2905560"/>
          </a:xfrm>
        </p:grpSpPr>
        <p:sp>
          <p:nvSpPr>
            <p:cNvPr id="331" name="CustomShape 6"/>
            <p:cNvSpPr/>
            <p:nvPr/>
          </p:nvSpPr>
          <p:spPr>
            <a:xfrm>
              <a:off x="1973880" y="2597040"/>
              <a:ext cx="1141920" cy="1141920"/>
            </a:xfrm>
            <a:prstGeom prst="ellipse">
              <a:avLst/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CustomShape 7"/>
            <p:cNvSpPr/>
            <p:nvPr/>
          </p:nvSpPr>
          <p:spPr>
            <a:xfrm>
              <a:off x="2213640" y="2836800"/>
              <a:ext cx="662400" cy="66240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333" name="CustomShape 8"/>
            <p:cNvSpPr/>
            <p:nvPr/>
          </p:nvSpPr>
          <p:spPr>
            <a:xfrm>
              <a:off x="3360960" y="2597040"/>
              <a:ext cx="2692440" cy="114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/>
            <a:p>
              <a:pPr>
                <a:lnSpc>
                  <a:spcPct val="100000"/>
                </a:lnSpc>
                <a:spcAft>
                  <a:spcPts val="805"/>
                </a:spcAft>
              </a:pPr>
              <a:r>
                <a:rPr b="0" lang="en-US" sz="2300" spc="-1" strike="noStrike">
                  <a:solidFill>
                    <a:srgbClr val="000000"/>
                  </a:solidFill>
                  <a:latin typeface="Century Gothic"/>
                </a:rPr>
                <a:t>Impacts of grazing cattle on riparian areas</a:t>
              </a:r>
              <a:endParaRPr b="0" lang="en-US" sz="2300" spc="-1" strike="noStrike">
                <a:latin typeface="Arial"/>
              </a:endParaRPr>
            </a:p>
          </p:txBody>
        </p:sp>
        <p:sp>
          <p:nvSpPr>
            <p:cNvPr id="334" name="CustomShape 9"/>
            <p:cNvSpPr/>
            <p:nvPr/>
          </p:nvSpPr>
          <p:spPr>
            <a:xfrm>
              <a:off x="6523200" y="2597040"/>
              <a:ext cx="1141920" cy="1141920"/>
            </a:xfrm>
            <a:prstGeom prst="ellipse">
              <a:avLst/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CustomShape 10"/>
            <p:cNvSpPr/>
            <p:nvPr/>
          </p:nvSpPr>
          <p:spPr>
            <a:xfrm>
              <a:off x="6762960" y="2836800"/>
              <a:ext cx="662400" cy="66240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336" name="CustomShape 11"/>
            <p:cNvSpPr/>
            <p:nvPr/>
          </p:nvSpPr>
          <p:spPr>
            <a:xfrm>
              <a:off x="7910640" y="2597040"/>
              <a:ext cx="2692440" cy="114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/>
            <a:p>
              <a:pPr>
                <a:lnSpc>
                  <a:spcPct val="100000"/>
                </a:lnSpc>
                <a:spcAft>
                  <a:spcPts val="805"/>
                </a:spcAft>
              </a:pPr>
              <a:r>
                <a:rPr b="0" lang="en-US" sz="2300" spc="-1" strike="noStrike">
                  <a:solidFill>
                    <a:srgbClr val="000000"/>
                  </a:solidFill>
                  <a:latin typeface="Century Gothic"/>
                </a:rPr>
                <a:t>Strategies for mitigating negative effects</a:t>
              </a:r>
              <a:endParaRPr b="0" lang="en-US" sz="2300" spc="-1" strike="noStrike">
                <a:latin typeface="Arial"/>
              </a:endParaRPr>
            </a:p>
          </p:txBody>
        </p:sp>
        <p:sp>
          <p:nvSpPr>
            <p:cNvPr id="337" name="CustomShape 12"/>
            <p:cNvSpPr/>
            <p:nvPr/>
          </p:nvSpPr>
          <p:spPr>
            <a:xfrm>
              <a:off x="1973880" y="4360680"/>
              <a:ext cx="1141920" cy="1141920"/>
            </a:xfrm>
            <a:prstGeom prst="ellipse">
              <a:avLst/>
            </a:prstGeom>
            <a:solidFill>
              <a:schemeClr val="accent4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CustomShape 13"/>
            <p:cNvSpPr/>
            <p:nvPr/>
          </p:nvSpPr>
          <p:spPr>
            <a:xfrm>
              <a:off x="2213640" y="4600440"/>
              <a:ext cx="662400" cy="66240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339" name="CustomShape 14"/>
            <p:cNvSpPr/>
            <p:nvPr/>
          </p:nvSpPr>
          <p:spPr>
            <a:xfrm>
              <a:off x="3360960" y="4360680"/>
              <a:ext cx="2692440" cy="114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/>
            <a:p>
              <a:pPr>
                <a:lnSpc>
                  <a:spcPct val="100000"/>
                </a:lnSpc>
                <a:spcAft>
                  <a:spcPts val="805"/>
                </a:spcAft>
              </a:pPr>
              <a:r>
                <a:rPr b="0" lang="en-US" sz="2300" spc="-1" strike="noStrike">
                  <a:solidFill>
                    <a:srgbClr val="000000"/>
                  </a:solidFill>
                  <a:latin typeface="Century Gothic"/>
                </a:rPr>
                <a:t>Benefits of livestock presence</a:t>
              </a:r>
              <a:endParaRPr b="0" lang="en-US" sz="2300" spc="-1" strike="noStrike">
                <a:latin typeface="Arial"/>
              </a:endParaRPr>
            </a:p>
          </p:txBody>
        </p:sp>
        <p:sp>
          <p:nvSpPr>
            <p:cNvPr id="340" name="CustomShape 15"/>
            <p:cNvSpPr/>
            <p:nvPr/>
          </p:nvSpPr>
          <p:spPr>
            <a:xfrm>
              <a:off x="6523200" y="4360680"/>
              <a:ext cx="1141920" cy="1141920"/>
            </a:xfrm>
            <a:prstGeom prst="ellipse">
              <a:avLst/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16"/>
            <p:cNvSpPr/>
            <p:nvPr/>
          </p:nvSpPr>
          <p:spPr>
            <a:xfrm>
              <a:off x="6762960" y="4600440"/>
              <a:ext cx="662400" cy="66240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342" name="CustomShape 17"/>
            <p:cNvSpPr/>
            <p:nvPr/>
          </p:nvSpPr>
          <p:spPr>
            <a:xfrm>
              <a:off x="7910640" y="4360680"/>
              <a:ext cx="2692440" cy="114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/>
            <a:p>
              <a:pPr>
                <a:lnSpc>
                  <a:spcPct val="100000"/>
                </a:lnSpc>
                <a:spcAft>
                  <a:spcPts val="805"/>
                </a:spcAft>
              </a:pPr>
              <a:r>
                <a:rPr b="0" lang="en-US" sz="2300" spc="-1" strike="noStrike">
                  <a:solidFill>
                    <a:srgbClr val="000000"/>
                  </a:solidFill>
                  <a:latin typeface="Century Gothic"/>
                </a:rPr>
                <a:t>Translate to design and model parameters</a:t>
              </a:r>
              <a:endParaRPr b="0" lang="en-US" sz="2300" spc="-1" strike="noStrike">
                <a:latin typeface="Arial"/>
              </a:endParaRPr>
            </a:p>
          </p:txBody>
        </p:sp>
      </p:grpSp>
      <p:grpSp>
        <p:nvGrpSpPr>
          <p:cNvPr id="343" name="Group 18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0" y="-720"/>
            <a:ext cx="4619160" cy="685368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TextShape 2"/>
          <p:cNvSpPr txBox="1"/>
          <p:nvPr/>
        </p:nvSpPr>
        <p:spPr>
          <a:xfrm>
            <a:off x="649080" y="645120"/>
            <a:ext cx="3650040" cy="1259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What are known impacts of cattle grazing?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6" name="TextShape 3"/>
          <p:cNvSpPr txBox="1"/>
          <p:nvPr/>
        </p:nvSpPr>
        <p:spPr>
          <a:xfrm>
            <a:off x="649080" y="2133720"/>
            <a:ext cx="3650040" cy="3758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Disturbance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Control of exotic or aggressive species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Trampling/grazing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Support of native species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Opening ecological niches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Increase below-ground organic matter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47" name="Picture 4" descr=""/>
          <p:cNvPicPr/>
          <p:nvPr/>
        </p:nvPicPr>
        <p:blipFill>
          <a:blip r:embed="rId1"/>
          <a:srcRect l="19958" t="0" r="6331" b="0"/>
          <a:stretch/>
        </p:blipFill>
        <p:spPr>
          <a:xfrm>
            <a:off x="4619520" y="0"/>
            <a:ext cx="75722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1794960" y="624240"/>
            <a:ext cx="971280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Goals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grpSp>
        <p:nvGrpSpPr>
          <p:cNvPr id="349" name="Group 2"/>
          <p:cNvGrpSpPr/>
          <p:nvPr/>
        </p:nvGrpSpPr>
        <p:grpSpPr>
          <a:xfrm>
            <a:off x="3715200" y="3329280"/>
            <a:ext cx="5146560" cy="1440720"/>
            <a:chOff x="3715200" y="3329280"/>
            <a:chExt cx="5146560" cy="1440720"/>
          </a:xfrm>
        </p:grpSpPr>
        <p:sp>
          <p:nvSpPr>
            <p:cNvPr id="350" name="CustomShape 3"/>
            <p:cNvSpPr/>
            <p:nvPr/>
          </p:nvSpPr>
          <p:spPr>
            <a:xfrm>
              <a:off x="3715200" y="3329280"/>
              <a:ext cx="1440720" cy="1440720"/>
            </a:xfrm>
            <a:prstGeom prst="ellipse">
              <a:avLst/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4"/>
            <p:cNvSpPr/>
            <p:nvPr/>
          </p:nvSpPr>
          <p:spPr>
            <a:xfrm>
              <a:off x="4017600" y="3632040"/>
              <a:ext cx="835560" cy="83556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352" name="CustomShape 5"/>
            <p:cNvSpPr/>
            <p:nvPr/>
          </p:nvSpPr>
          <p:spPr>
            <a:xfrm>
              <a:off x="5465160" y="3329280"/>
              <a:ext cx="3396600" cy="1440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/>
            <a:p>
              <a:pPr>
                <a:lnSpc>
                  <a:spcPct val="100000"/>
                </a:lnSpc>
                <a:spcAft>
                  <a:spcPts val="839"/>
                </a:spcAft>
              </a:pPr>
              <a:r>
                <a:rPr b="0" lang="en-US" sz="2400" spc="-1" strike="noStrike">
                  <a:solidFill>
                    <a:srgbClr val="000000"/>
                  </a:solidFill>
                  <a:latin typeface="Century Gothic"/>
                </a:rPr>
                <a:t>Impacts of grazing cattle on riparian areas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353" name="Group 6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354" name="CustomShape 7"/>
          <p:cNvSpPr/>
          <p:nvPr/>
        </p:nvSpPr>
        <p:spPr>
          <a:xfrm>
            <a:off x="3841560" y="2012760"/>
            <a:ext cx="1294200" cy="14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8800" spc="-1" strike="noStrike">
                <a:solidFill>
                  <a:srgbClr val="de7e18"/>
                </a:solidFill>
                <a:latin typeface="Century Gothic"/>
              </a:rPr>
              <a:t>✓</a:t>
            </a:r>
            <a:endParaRPr b="0" lang="en-US" sz="8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0" y="-720"/>
            <a:ext cx="4619160" cy="685368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TextShape 2"/>
          <p:cNvSpPr txBox="1"/>
          <p:nvPr/>
        </p:nvSpPr>
        <p:spPr>
          <a:xfrm>
            <a:off x="649080" y="645120"/>
            <a:ext cx="3650040" cy="1259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b="0" lang="en-US" sz="3100" spc="-1" strike="noStrike">
                <a:solidFill>
                  <a:srgbClr val="ffffff"/>
                </a:solidFill>
                <a:latin typeface="Century Gothic"/>
              </a:rPr>
              <a:t>What benefits do we care about?</a:t>
            </a:r>
            <a:endParaRPr b="0" lang="en-US" sz="31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57" name="TextShape 3"/>
          <p:cNvSpPr txBox="1"/>
          <p:nvPr/>
        </p:nvSpPr>
        <p:spPr>
          <a:xfrm>
            <a:off x="649080" y="2797920"/>
            <a:ext cx="3650040" cy="27666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Boosting the native species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Controlling invasives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Economic gain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Water, forage, cover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58" name="Picture 4" descr=""/>
          <p:cNvPicPr/>
          <p:nvPr/>
        </p:nvPicPr>
        <p:blipFill>
          <a:blip r:embed="rId1"/>
          <a:srcRect l="19591" t="0" r="6698" b="0"/>
          <a:stretch/>
        </p:blipFill>
        <p:spPr>
          <a:xfrm>
            <a:off x="4619520" y="0"/>
            <a:ext cx="75722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1794960" y="624240"/>
            <a:ext cx="9712800" cy="128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Century Gothic"/>
              </a:rPr>
              <a:t>Goals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grpSp>
        <p:nvGrpSpPr>
          <p:cNvPr id="360" name="Group 2"/>
          <p:cNvGrpSpPr/>
          <p:nvPr/>
        </p:nvGrpSpPr>
        <p:grpSpPr>
          <a:xfrm>
            <a:off x="3715200" y="3329280"/>
            <a:ext cx="5146560" cy="1440720"/>
            <a:chOff x="3715200" y="3329280"/>
            <a:chExt cx="5146560" cy="1440720"/>
          </a:xfrm>
        </p:grpSpPr>
        <p:sp>
          <p:nvSpPr>
            <p:cNvPr id="361" name="CustomShape 3"/>
            <p:cNvSpPr/>
            <p:nvPr/>
          </p:nvSpPr>
          <p:spPr>
            <a:xfrm>
              <a:off x="3715200" y="3329280"/>
              <a:ext cx="1440720" cy="14407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4"/>
            <p:cNvSpPr/>
            <p:nvPr/>
          </p:nvSpPr>
          <p:spPr>
            <a:xfrm>
              <a:off x="4017600" y="3632040"/>
              <a:ext cx="835560" cy="83556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363" name="CustomShape 5"/>
            <p:cNvSpPr/>
            <p:nvPr/>
          </p:nvSpPr>
          <p:spPr>
            <a:xfrm>
              <a:off x="5465160" y="3329280"/>
              <a:ext cx="3396600" cy="1440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/>
            <a:p>
              <a:pPr>
                <a:lnSpc>
                  <a:spcPct val="100000"/>
                </a:lnSpc>
                <a:spcAft>
                  <a:spcPts val="839"/>
                </a:spcAft>
              </a:pPr>
              <a:r>
                <a:rPr b="0" lang="en-US" sz="2400" spc="-1" strike="noStrike">
                  <a:solidFill>
                    <a:srgbClr val="000000"/>
                  </a:solidFill>
                  <a:latin typeface="Century Gothic"/>
                </a:rPr>
                <a:t>Benefits of livestock presence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364" name="Group 6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365" name="CustomShape 7"/>
          <p:cNvSpPr/>
          <p:nvPr/>
        </p:nvSpPr>
        <p:spPr>
          <a:xfrm>
            <a:off x="3841560" y="2012760"/>
            <a:ext cx="1294200" cy="14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8800" spc="-1" strike="noStrike">
                <a:solidFill>
                  <a:srgbClr val="728653"/>
                </a:solidFill>
                <a:latin typeface="Century Gothic"/>
              </a:rPr>
              <a:t>✓</a:t>
            </a:r>
            <a:endParaRPr b="0" lang="en-US" sz="8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0" y="-720"/>
            <a:ext cx="4619160" cy="685368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TextShape 2"/>
          <p:cNvSpPr txBox="1"/>
          <p:nvPr/>
        </p:nvSpPr>
        <p:spPr>
          <a:xfrm>
            <a:off x="649080" y="645120"/>
            <a:ext cx="3650040" cy="1259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How can we mitigate the negative effects?</a:t>
            </a:r>
            <a:endParaRPr b="0" lang="en-US" sz="2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68" name="TextShape 3"/>
          <p:cNvSpPr txBox="1"/>
          <p:nvPr/>
        </p:nvSpPr>
        <p:spPr>
          <a:xfrm>
            <a:off x="649080" y="2499480"/>
            <a:ext cx="3650040" cy="3758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Light to moderate intensity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Seasonality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Fencing / rotation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“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Limitation” – recharge plant growth, prevent soil compaction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Upland / lowland greening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Supplementary feed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69" name="Picture 6" descr=""/>
          <p:cNvPicPr/>
          <p:nvPr/>
        </p:nvPicPr>
        <p:blipFill>
          <a:blip r:embed="rId1"/>
          <a:srcRect l="10213" t="0" r="6972" b="0"/>
          <a:stretch/>
        </p:blipFill>
        <p:spPr>
          <a:xfrm>
            <a:off x="4619520" y="0"/>
            <a:ext cx="75722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Application>LibreOffice/6.0.7.3$Linux_X86_64 LibreOffice_project/00m0$Build-3</Application>
  <Words>250</Words>
  <Paragraphs>56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2019-10-24T07:03:10Z</dcterms:created>
  <dc:creator>Brooke Bennett</dc:creator>
  <dc:description/>
  <dc:language>en-US</dc:language>
  <cp:lastModifiedBy>Brooke Bennett</cp:lastModifiedBy>
  <dcterms:modified xsi:type="dcterms:W3CDTF">2019-10-24T07:18:43Z</dcterms:modified>
  <cp:revision>2</cp:revision>
  <dc:subject/>
  <dc:title>Livestock Grazing on Wetlands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